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3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58" r:id="rId12"/>
    <p:sldId id="260" r:id="rId13"/>
    <p:sldId id="261" r:id="rId14"/>
    <p:sldId id="262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4" r:id="rId23"/>
    <p:sldId id="285" r:id="rId24"/>
    <p:sldId id="286" r:id="rId25"/>
    <p:sldId id="287" r:id="rId26"/>
    <p:sldId id="288" r:id="rId27"/>
    <p:sldId id="294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7F4628-79C8-4A4C-8046-4F2DF97C361B}">
          <p14:sldIdLst>
            <p14:sldId id="256"/>
          </p14:sldIdLst>
        </p14:section>
        <p14:section name="Introduction" id="{0AFC6F1C-AF64-564E-9CDA-8A0DCE19FA9B}">
          <p14:sldIdLst>
            <p14:sldId id="264"/>
            <p14:sldId id="273"/>
          </p14:sldIdLst>
        </p14:section>
        <p14:section name="Data Cleaning" id="{71232563-7E25-8A4E-853C-8AC1BA250CAF}">
          <p14:sldIdLst>
            <p14:sldId id="265"/>
            <p14:sldId id="267"/>
            <p14:sldId id="266"/>
            <p14:sldId id="268"/>
            <p14:sldId id="269"/>
            <p14:sldId id="270"/>
            <p14:sldId id="271"/>
          </p14:sldIdLst>
        </p14:section>
        <p14:section name="EDA" id="{ACD207E8-A34B-BD4C-AAD0-1019A4796FED}">
          <p14:sldIdLst>
            <p14:sldId id="258"/>
            <p14:sldId id="260"/>
            <p14:sldId id="261"/>
            <p14:sldId id="262"/>
            <p14:sldId id="272"/>
          </p14:sldIdLst>
        </p14:section>
        <p14:section name="Linear Regression" id="{1F01AFA7-988B-2842-8AE5-641EEDF486C9}">
          <p14:sldIdLst>
            <p14:sldId id="275"/>
            <p14:sldId id="276"/>
            <p14:sldId id="277"/>
            <p14:sldId id="278"/>
            <p14:sldId id="279"/>
            <p14:sldId id="280"/>
            <p14:sldId id="284"/>
            <p14:sldId id="285"/>
            <p14:sldId id="286"/>
          </p14:sldIdLst>
        </p14:section>
        <p14:section name="Regression Tree" id="{098FDE13-A37D-4747-B31D-E29DA3830B48}">
          <p14:sldIdLst>
            <p14:sldId id="287"/>
            <p14:sldId id="288"/>
            <p14:sldId id="294"/>
            <p14:sldId id="289"/>
          </p14:sldIdLst>
        </p14:section>
        <p14:section name="Bagging Tree" id="{E3D7503E-F3C3-4B45-AFF5-83A20F13511F}">
          <p14:sldIdLst>
            <p14:sldId id="290"/>
          </p14:sldIdLst>
        </p14:section>
        <p14:section name="Random Forest" id="{E29A017C-8C5A-F045-8E45-D8C12F263F75}">
          <p14:sldIdLst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5AF8-98F1-3048-9403-DD40E981C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BB771-F4B8-F343-BBF7-BB8290BF2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05E3D-96F4-0C44-A4EF-AFDF0457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99E8F-268D-334A-86DC-34B5A660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23DDA-4F23-E94F-AA12-B6946798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6646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CD74-9ACB-B048-A1BA-2BE2313C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62E5C-4982-DD41-9A4F-74B021512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6733F-6005-E14D-92C9-9246BE23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47CD3-9C63-914D-8128-F279133D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A8C79-6343-8041-9A4D-970A564B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9938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A1CAF-EA8B-504B-A569-512D3892F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21601-B3CA-E241-9659-3BDE725E4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698B-9A40-334D-B8AF-5AE8A90F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4329-934D-B242-9A42-1DF0D3AA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9C56A-DDAE-2049-8AC9-D0BA54E9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0978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5D87-C56C-344A-BA85-02C6B55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6428-AB08-BB4A-90D4-3C1FE6EB2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3EB04-A53A-884D-8E04-3CD9EEE2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AFF2-C1AC-A940-A89A-565ED846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5D89F-9CB9-6C49-82AF-3AE3499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5931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D7D1-50FE-394C-9E20-31212A2A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B5BAF-54FD-F14A-AFFA-F81BEB93F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25363-CEB8-8945-8FD9-18C4B1C3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83928-35D7-FA4E-981D-57F730D7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9425D-DB94-4D4C-9C11-B59545C7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72499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E4FE-68CA-584C-A824-AA23C13D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A25C-7939-334A-B603-3D94B41A7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2E2A1-7A63-5446-84DC-E46736FB4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A510D-0E63-ED45-973C-891E71C6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AD30F-BA59-2E4C-8A83-EB817A7B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D224B-8A31-0C40-8AC1-03CC5DE7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4586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8189-CDF9-724B-AC29-394E136FB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42889-AB06-7F41-97D9-BBB613181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71E00-C7E0-5B4B-B764-DF3024365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18797-3E96-CB41-8846-31DCE626A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FD331-53CB-2341-A7D1-A77E5AE03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0BB75-1FE1-6844-A5CB-AF42A7E82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33910-5608-744C-A9A2-77142861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03127-E034-054F-8094-E9DAB2A5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4425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FDE1-1053-D24F-95F7-F8CEBA27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5672B2-8600-4641-A4C9-609CDBB7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637D3-1680-9747-B694-83C0885F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77BCB-0D47-8242-8B80-0DE2EEAB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63028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F5A16-741B-7F4B-A3AF-44474C8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59665-27BB-4C47-ACF9-968704BA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8C4B4-DE0E-B949-AD6F-781A93F1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12398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F559-5DD4-1E42-A2DC-51852910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CFCE-70F4-2D4B-BDFE-5EFCD43F7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D5027-EE4B-7A45-B369-B9BAC158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25515-74D4-9145-83EC-C14C727D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71864-6C05-CD4F-B16F-00266028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9E4A0-E17E-E449-B9C4-238C1E3A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065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7497-A1D7-CC4B-BE12-3B674D48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6D724-F9E3-5F4F-9620-07ADF6F42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137CF-7B4C-8843-A2B6-94CF4A382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14068-B42F-AB49-A870-BF4DE25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0B7A4-6E36-E540-8A9E-BB6E863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D8299-3D3E-5045-BA41-63B69B9F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071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4D1B4-CAF4-2A46-8FC4-5959EC11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F305D-C979-0448-93B4-24D39A9E8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50A55-A6B4-964E-9381-1EAD18A95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EFB1D-AD4F-A248-BE58-3637ACD07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99D66-5A85-5742-959D-B6EE2D841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454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487E-0451-3941-BD7D-0AEEA6A86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G" dirty="0"/>
              <a:t>Data Science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777F-892A-994F-B039-08B3398B5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EG" dirty="0"/>
              <a:t>Project 1</a:t>
            </a:r>
          </a:p>
          <a:p>
            <a:r>
              <a:rPr lang="en-EG" dirty="0"/>
              <a:t>Marwa Salah</a:t>
            </a:r>
          </a:p>
          <a:p>
            <a:endParaRPr lang="en-EG" dirty="0"/>
          </a:p>
          <a:p>
            <a:r>
              <a:rPr lang="en-EG" sz="6200" dirty="0"/>
              <a:t>Sales Predictions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60A81B1-40F7-6B46-90DA-3E4BF807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" y="522288"/>
            <a:ext cx="3454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9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Inconsistencies</a:t>
            </a:r>
          </a:p>
          <a:p>
            <a:pPr marL="0" indent="0">
              <a:buNone/>
            </a:pPr>
            <a:r>
              <a:rPr lang="en-US" sz="20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Item_Fat_Content</a:t>
            </a:r>
            <a:endParaRPr lang="en-US" sz="2000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This column contained a number of categorical inconsistencies which were corrected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A3B3-ABFD-1648-A3EF-DA6F1BCF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6052" y="1825625"/>
            <a:ext cx="6426813" cy="38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3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87608" y="1847850"/>
            <a:ext cx="5601997" cy="39243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609154" y="3209835"/>
            <a:ext cx="414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Plotting a 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correlation matrix </a:t>
            </a:r>
            <a:r>
              <a:rPr lang="en-US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revealed a moderate positive correlation between </a:t>
            </a:r>
            <a:r>
              <a:rPr lang="en-US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Item_Outlet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_Sales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&amp;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Item_MRP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8F40A-16AC-B946-BB24-0A94D77EE1BA}"/>
              </a:ext>
            </a:extLst>
          </p:cNvPr>
          <p:cNvSpPr txBox="1"/>
          <p:nvPr/>
        </p:nvSpPr>
        <p:spPr>
          <a:xfrm>
            <a:off x="9272954" y="2357512"/>
            <a:ext cx="7033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49662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89658" y="1847850"/>
            <a:ext cx="5997898" cy="39243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742102" y="2828835"/>
            <a:ext cx="414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Several outliers exist in Totals for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Outlet_Item_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Sales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when grouped by Outlet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7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31783" y="1847850"/>
            <a:ext cx="4513647" cy="39243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380593" y="2413337"/>
            <a:ext cx="41457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No Outliers exist for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Outlet_Item_Sales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when grouped by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which is expected. The Means for most groups are generally close together with few exceptions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83725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1419" y="1585697"/>
            <a:ext cx="11449162" cy="368660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70774" y="5282456"/>
            <a:ext cx="10650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Fruites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&amp; Vegetables and Snack Foods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have relatively higher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Total_Item_Sales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compared with other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Item_Types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, They also have relatively higher unique items count each which could suggest that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Item_Type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that have higher variety have higher sales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31985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8577" y="3600543"/>
            <a:ext cx="4008204" cy="276107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8149039" y="2651290"/>
            <a:ext cx="38324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Small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have higher total sales compared to other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categories.</a:t>
            </a:r>
          </a:p>
          <a:p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Mean sales for this category is lower than others though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F719ECF-7F06-6E47-87E0-3B8C7D91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57" y="1582916"/>
            <a:ext cx="3946261" cy="4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7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694487" y="5934670"/>
            <a:ext cx="1164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The data set contains several value types both categorical &amp; numerical thus requires processing prior to running any models on it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722A6A8-8B79-6D40-A523-DA9F83DB1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912" y="1568148"/>
            <a:ext cx="7548176" cy="4155937"/>
          </a:xfrm>
        </p:spPr>
      </p:pic>
    </p:spTree>
    <p:extLst>
      <p:ext uri="{BB962C8B-B14F-4D97-AF65-F5344CB8AC3E}">
        <p14:creationId xmlns:p14="http://schemas.microsoft.com/office/powerpoint/2010/main" val="3299364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868636-7A79-0944-855E-7A75B92F7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665" y="1825625"/>
            <a:ext cx="9164669" cy="4351338"/>
          </a:xfrm>
        </p:spPr>
      </p:pic>
    </p:spTree>
    <p:extLst>
      <p:ext uri="{BB962C8B-B14F-4D97-AF65-F5344CB8AC3E}">
        <p14:creationId xmlns:p14="http://schemas.microsoft.com/office/powerpoint/2010/main" val="339871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8CFBF34-3AFB-7845-BF73-F3805148F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406" y="1955437"/>
            <a:ext cx="5935911" cy="3821838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3D59619-395E-9746-832C-EB3447DD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48" y="1480355"/>
            <a:ext cx="5408794" cy="47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91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9AEF6CE-CD75-8048-B098-C5C57E963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60" y="1815443"/>
            <a:ext cx="6166394" cy="2004837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C9ED5B0-662E-2641-90BF-C57470C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3945035"/>
            <a:ext cx="7864566" cy="23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Project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838200" y="5314021"/>
            <a:ext cx="10755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Dataset Overview: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 In this project the dataset featured sales for items that are spread over different Types and across several outlets each of which has a type and a location type. The data also includes several properties about each item  such as Fat Content &amp; Weight and finally the Items’ MRP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BA62F9-3489-7849-B62E-C1EC0787E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19045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7974B6-A583-0E4D-B762-497F8B125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664395" y="1690688"/>
            <a:ext cx="4859526" cy="4114800"/>
          </a:xfr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EE9599E-5BAD-6E46-8552-B43E15A6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9" y="1690688"/>
            <a:ext cx="5702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12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565" y="1825625"/>
            <a:ext cx="10294870" cy="4351338"/>
          </a:xfrm>
        </p:spPr>
      </p:pic>
    </p:spTree>
    <p:extLst>
      <p:ext uri="{BB962C8B-B14F-4D97-AF65-F5344CB8AC3E}">
        <p14:creationId xmlns:p14="http://schemas.microsoft.com/office/powerpoint/2010/main" val="169292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87637" y="1825625"/>
            <a:ext cx="6616725" cy="4351338"/>
          </a:xfrm>
        </p:spPr>
      </p:pic>
    </p:spTree>
    <p:extLst>
      <p:ext uri="{BB962C8B-B14F-4D97-AF65-F5344CB8AC3E}">
        <p14:creationId xmlns:p14="http://schemas.microsoft.com/office/powerpoint/2010/main" val="47937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96608" y="1825625"/>
            <a:ext cx="6998783" cy="4351338"/>
          </a:xfrm>
        </p:spPr>
      </p:pic>
    </p:spTree>
    <p:extLst>
      <p:ext uri="{BB962C8B-B14F-4D97-AF65-F5344CB8AC3E}">
        <p14:creationId xmlns:p14="http://schemas.microsoft.com/office/powerpoint/2010/main" val="71892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61718" y="1825625"/>
            <a:ext cx="6868563" cy="4351338"/>
          </a:xfrm>
        </p:spPr>
      </p:pic>
    </p:spTree>
    <p:extLst>
      <p:ext uri="{BB962C8B-B14F-4D97-AF65-F5344CB8AC3E}">
        <p14:creationId xmlns:p14="http://schemas.microsoft.com/office/powerpoint/2010/main" val="222559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70174" y="1690688"/>
            <a:ext cx="7851651" cy="4546255"/>
          </a:xfrm>
        </p:spPr>
      </p:pic>
    </p:spTree>
    <p:extLst>
      <p:ext uri="{BB962C8B-B14F-4D97-AF65-F5344CB8AC3E}">
        <p14:creationId xmlns:p14="http://schemas.microsoft.com/office/powerpoint/2010/main" val="131258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6156" y="1690688"/>
            <a:ext cx="10319687" cy="4339241"/>
          </a:xfrm>
        </p:spPr>
      </p:pic>
    </p:spTree>
    <p:extLst>
      <p:ext uri="{BB962C8B-B14F-4D97-AF65-F5344CB8AC3E}">
        <p14:creationId xmlns:p14="http://schemas.microsoft.com/office/powerpoint/2010/main" val="4194016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54994" y="1690688"/>
            <a:ext cx="5535838" cy="433924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B6FC46-342E-0C41-B9C9-909A13FD264C}"/>
              </a:ext>
            </a:extLst>
          </p:cNvPr>
          <p:cNvSpPr txBox="1"/>
          <p:nvPr/>
        </p:nvSpPr>
        <p:spPr>
          <a:xfrm>
            <a:off x="7404588" y="2551837"/>
            <a:ext cx="383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Depth 5 yielded the best results for the Decision Tree Regressor and beyond this depth both Variance and Bias start to increase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07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6156" y="1908271"/>
            <a:ext cx="10632105" cy="4022266"/>
          </a:xfrm>
        </p:spPr>
      </p:pic>
    </p:spTree>
    <p:extLst>
      <p:ext uri="{BB962C8B-B14F-4D97-AF65-F5344CB8AC3E}">
        <p14:creationId xmlns:p14="http://schemas.microsoft.com/office/powerpoint/2010/main" val="2798989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Bagging Tree Regressor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7099" y="1908271"/>
            <a:ext cx="9570219" cy="4022266"/>
          </a:xfrm>
        </p:spPr>
      </p:pic>
    </p:spTree>
    <p:extLst>
      <p:ext uri="{BB962C8B-B14F-4D97-AF65-F5344CB8AC3E}">
        <p14:creationId xmlns:p14="http://schemas.microsoft.com/office/powerpoint/2010/main" val="42315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Description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C3DED9D-66E4-5140-A383-ABDB58CC7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375" y="1543978"/>
            <a:ext cx="9559250" cy="37700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838200" y="5314021"/>
            <a:ext cx="10755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Dataset Overview: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 In this project the dataset featured sales for items that are spread over different Types and across several outlets each of which has a type and a location type. The data also includes several properties about each item  such as Fat Content &amp; Weight and finally the Items’ MRP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7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Random Forest Regressor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81452" y="1908271"/>
            <a:ext cx="9141513" cy="4022266"/>
          </a:xfrm>
        </p:spPr>
      </p:pic>
    </p:spTree>
    <p:extLst>
      <p:ext uri="{BB962C8B-B14F-4D97-AF65-F5344CB8AC3E}">
        <p14:creationId xmlns:p14="http://schemas.microsoft.com/office/powerpoint/2010/main" val="4171628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Random Forest Regressor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86133" y="1690688"/>
            <a:ext cx="8219733" cy="4584604"/>
          </a:xfrm>
        </p:spPr>
      </p:pic>
    </p:spTree>
    <p:extLst>
      <p:ext uri="{BB962C8B-B14F-4D97-AF65-F5344CB8AC3E}">
        <p14:creationId xmlns:p14="http://schemas.microsoft.com/office/powerpoint/2010/main" val="3956500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Model Scores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19177" y="1690688"/>
            <a:ext cx="3885257" cy="4584604"/>
          </a:xfr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A4AD437-9795-EF4E-9F6D-261A9CEF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66" y="1690689"/>
            <a:ext cx="3885257" cy="458460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8F3F85-12F2-EB42-9907-85A4930D87E3}"/>
              </a:ext>
            </a:extLst>
          </p:cNvPr>
          <p:cNvSpPr/>
          <p:nvPr/>
        </p:nvSpPr>
        <p:spPr>
          <a:xfrm>
            <a:off x="6019800" y="3775640"/>
            <a:ext cx="4983479" cy="3006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4142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/>
              <a:t>Data Cleaning</a:t>
            </a:r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234460" y="1690688"/>
            <a:ext cx="5009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Original Dataset Shape:</a:t>
            </a:r>
          </a:p>
          <a:p>
            <a:pPr marL="285750" indent="-285750">
              <a:buFontTx/>
              <a:buChar char="-"/>
            </a:pPr>
            <a:r>
              <a:rPr lang="en-US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Prior to cleaning</a:t>
            </a:r>
          </a:p>
          <a:p>
            <a:pPr lvl="1"/>
            <a:r>
              <a:rPr lang="en-US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- Number of Rows</a:t>
            </a: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: 8523</a:t>
            </a:r>
          </a:p>
          <a:p>
            <a:pPr lvl="1"/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 - Number of Columns: 12</a:t>
            </a:r>
            <a:endParaRPr lang="en-US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0" lvl="1"/>
            <a:endParaRPr lang="en-US" b="1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pPr marL="0" lvl="1"/>
            <a:r>
              <a:rPr lang="en-US" b="1">
                <a:solidFill>
                  <a:srgbClr val="6AA94F"/>
                </a:solidFill>
                <a:latin typeface="Courier New" panose="02070309020205020404" pitchFamily="49" charset="0"/>
              </a:rPr>
              <a:t>Original Status of Data</a:t>
            </a:r>
          </a:p>
          <a:p>
            <a:pPr marL="2857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No Duplicates</a:t>
            </a:r>
          </a:p>
          <a:p>
            <a:pPr marL="2857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Nulls Existed in 2 Columns: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Item_Wright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</a:p>
          <a:p>
            <a:endParaRPr lang="en-US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Inconsistencies existed in categorical columns; namely: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 Item_Fat_Content</a:t>
            </a:r>
            <a:endParaRPr lang="en-US" dirty="0">
              <a:solidFill>
                <a:srgbClr val="6AA94F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06EA3C7-C051-BF42-B3BE-0A3D838D7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" r="75192" b="-352"/>
          <a:stretch/>
        </p:blipFill>
        <p:spPr>
          <a:xfrm>
            <a:off x="6495405" y="1889140"/>
            <a:ext cx="2115605" cy="233044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7D14313-48BB-C445-BCC1-1248D625D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" r="77808"/>
          <a:stretch/>
        </p:blipFill>
        <p:spPr>
          <a:xfrm>
            <a:off x="8657902" y="1889139"/>
            <a:ext cx="2115606" cy="2330444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653BFA-D613-9544-B889-8212D2055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631" y="908218"/>
            <a:ext cx="3271649" cy="916864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B5BB4B9A-A97F-FA44-BB96-DF7249413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289" y="4300430"/>
            <a:ext cx="4197773" cy="25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9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838200" y="1816949"/>
            <a:ext cx="10755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To Fix the missing values in this column, two approaches were compared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Using Simple Imputer</a:t>
            </a:r>
          </a:p>
          <a:p>
            <a:pPr marL="742950" lvl="1" indent="-285750">
              <a:buFontTx/>
              <a:buChar char="-"/>
            </a:pP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Inferring Value Manually based on Existing Dat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a in the Dataset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F4FDBF-FCCB-1349-A330-E8345FDAD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725" y="3017838"/>
            <a:ext cx="7692550" cy="3751262"/>
          </a:xfrm>
        </p:spPr>
      </p:pic>
    </p:spTree>
    <p:extLst>
      <p:ext uri="{BB962C8B-B14F-4D97-AF65-F5344CB8AC3E}">
        <p14:creationId xmlns:p14="http://schemas.microsoft.com/office/powerpoint/2010/main" val="37097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Cont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Inferring Values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The Fo</a:t>
            </a: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llowing was observed: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All Existing Outlets of Tier 2 &amp; Supermarket Type 1 has an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= Small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For all existing outlets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Item_Outlet_Sales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did not appear to be correlated to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alone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For Tier 3,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Item_Outlet_Sales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seems to be correlated with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thus the 3</a:t>
            </a:r>
            <a:r>
              <a:rPr lang="en-US" sz="1400" baseline="30000" dirty="0">
                <a:solidFill>
                  <a:srgbClr val="6AA94F"/>
                </a:solidFill>
                <a:latin typeface="Courier New" panose="02070309020205020404" pitchFamily="49" charset="0"/>
              </a:rPr>
              <a:t>rd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missing value was assigned value of Medium based on this reasoning.</a:t>
            </a:r>
          </a:p>
          <a:p>
            <a:endParaRPr lang="en-EG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325EB9-13AC-2F47-8941-F09991DA4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7918" r="61125" b="16921"/>
          <a:stretch/>
        </p:blipFill>
        <p:spPr>
          <a:xfrm>
            <a:off x="5877288" y="1521674"/>
            <a:ext cx="5994857" cy="49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3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Cont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Using Simple Imputer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Simple Imputer using the most frequent strategy populated the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value for all missing ones with value Medium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Since its documentation mentions that it does not take into consideration cross categorical correlations, I opted to stick with the inferred values based on manual data observation for imputing these missing values.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20DD2D-189A-034C-847C-6088240B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607"/>
          <a:stretch/>
        </p:blipFill>
        <p:spPr>
          <a:xfrm>
            <a:off x="6631145" y="1610007"/>
            <a:ext cx="5046650" cy="46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Item_Weight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Observing Values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Attempted to observe values to infer any meaningful correlation and created and summarized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dataframe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with information on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Item_Weight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as it relates to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Item_Types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or to serve as guide for maybe dropping records but this did not yield any actionable results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FFDA3B3-ABFD-1648-A3EF-DA6F1BCF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253" y="1825625"/>
            <a:ext cx="66606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1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Item_Weight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Using </a:t>
            </a:r>
            <a:r>
              <a:rPr lang="en-US" sz="20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SimpleImputer</a:t>
            </a:r>
            <a:endParaRPr lang="en-US" sz="2000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 opted for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SimpleImputer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with most frequent strategy as it was the best tool available to me at the time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Reflecting with new learning, I could use regression to get better and more meaningful results.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A3B3-ABFD-1648-A3EF-DA6F1BCF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6253" y="2469132"/>
            <a:ext cx="6660601" cy="30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7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783</Words>
  <Application>Microsoft Macintosh PowerPoint</Application>
  <PresentationFormat>Widescreen</PresentationFormat>
  <Paragraphs>91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Data Science Fundamentals</vt:lpstr>
      <vt:lpstr>Project Description</vt:lpstr>
      <vt:lpstr>Data Description</vt:lpstr>
      <vt:lpstr>Data Cleaning</vt:lpstr>
      <vt:lpstr>Data Cleaning Cont.</vt:lpstr>
      <vt:lpstr>Data Cleaning Cont.</vt:lpstr>
      <vt:lpstr>Data Cleaning Cont.</vt:lpstr>
      <vt:lpstr>Data Cleaning Cont.</vt:lpstr>
      <vt:lpstr>Data Cleaning Cont.</vt:lpstr>
      <vt:lpstr>Data Cleaning Cont.</vt:lpstr>
      <vt:lpstr>Visuals</vt:lpstr>
      <vt:lpstr>Visuals Cont.</vt:lpstr>
      <vt:lpstr>Visuals Cont.</vt:lpstr>
      <vt:lpstr>Visuals Cont.</vt:lpstr>
      <vt:lpstr>Visuals Cont.</vt:lpstr>
      <vt:lpstr>Linear Regression Preprocessing – Option 1</vt:lpstr>
      <vt:lpstr>Linear Regression Preprocessing – Option 1</vt:lpstr>
      <vt:lpstr>Linear Regression Preprocessing – Option 1</vt:lpstr>
      <vt:lpstr>Linear Regression Preprocessing – Option 1</vt:lpstr>
      <vt:lpstr>Linear Regression Preprocessing – Option 1</vt:lpstr>
      <vt:lpstr>Linear Regression Preprocessing – Option 2</vt:lpstr>
      <vt:lpstr>Linear Regression Preprocessing – Option 2</vt:lpstr>
      <vt:lpstr>Linear Regression Preprocessing – Option 2</vt:lpstr>
      <vt:lpstr>Linear Regression Preprocessing – Option 2</vt:lpstr>
      <vt:lpstr>Regression Tree</vt:lpstr>
      <vt:lpstr>Regression Tree Cont.</vt:lpstr>
      <vt:lpstr>Regression Tree Cont.</vt:lpstr>
      <vt:lpstr>Regression Tree Cont.</vt:lpstr>
      <vt:lpstr>Bagging Tree Regressor</vt:lpstr>
      <vt:lpstr>Random Forest Regressor</vt:lpstr>
      <vt:lpstr>Random Forest Regressor Cont.</vt:lpstr>
      <vt:lpstr>Model Scores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Fundamentals</dc:title>
  <dc:creator>Marwa elMasry</dc:creator>
  <cp:lastModifiedBy>Marwa elMasry</cp:lastModifiedBy>
  <cp:revision>34</cp:revision>
  <dcterms:created xsi:type="dcterms:W3CDTF">2021-09-26T21:09:24Z</dcterms:created>
  <dcterms:modified xsi:type="dcterms:W3CDTF">2021-10-24T21:56:13Z</dcterms:modified>
</cp:coreProperties>
</file>